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77" r:id="rId2"/>
    <p:sldId id="278" r:id="rId3"/>
    <p:sldId id="275" r:id="rId4"/>
    <p:sldId id="276" r:id="rId5"/>
    <p:sldId id="274" r:id="rId6"/>
    <p:sldId id="279" r:id="rId7"/>
    <p:sldId id="283" r:id="rId8"/>
    <p:sldId id="281" r:id="rId9"/>
    <p:sldId id="280" r:id="rId10"/>
    <p:sldId id="282" r:id="rId11"/>
    <p:sldId id="284" r:id="rId12"/>
    <p:sldId id="285" r:id="rId13"/>
    <p:sldId id="286" r:id="rId14"/>
    <p:sldId id="288" r:id="rId15"/>
    <p:sldId id="287" r:id="rId16"/>
    <p:sldId id="256" r:id="rId17"/>
    <p:sldId id="257" r:id="rId18"/>
    <p:sldId id="258" r:id="rId19"/>
    <p:sldId id="289" r:id="rId20"/>
    <p:sldId id="290" r:id="rId21"/>
    <p:sldId id="271" r:id="rId22"/>
    <p:sldId id="272" r:id="rId23"/>
    <p:sldId id="260" r:id="rId24"/>
    <p:sldId id="263" r:id="rId25"/>
    <p:sldId id="27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80" autoAdjust="0"/>
  </p:normalViewPr>
  <p:slideViewPr>
    <p:cSldViewPr snapToGrid="0">
      <p:cViewPr varScale="1">
        <p:scale>
          <a:sx n="109" d="100"/>
          <a:sy n="109" d="100"/>
        </p:scale>
        <p:origin x="1440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D5039-B22E-4D48-A7CF-9B84251872F7}" type="datetimeFigureOut">
              <a:rPr lang="ru-RU" smtClean="0"/>
              <a:t>16.06.2022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64425-1A70-4881-A217-4907D45DD7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554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каждым годом моделируемые локации в кино и игровой индустрии становятся все больше и все детальнее. Зачастую основным наполнением этих локаций является природа: леса, луга, горы, болота… Однако, сложность поддержания нужного уровня качества проработки и детализации локации растет пропорционально увеличению размера локации. Например, так выглядит одно из мест в игре Ведьмак 3. Оно весьма проработано, можно заметить множество деталей, сделанных руками 3д-артистов (5). И это лишь малая часть. Все игровое пространство составляет около 136 кв. км. </a:t>
            </a:r>
            <a:br>
              <a:rPr lang="ru-RU" dirty="0"/>
            </a:br>
            <a:r>
              <a:rPr lang="ru-RU" dirty="0"/>
              <a:t>После этих мыслей может возникнуть вопрос «можно ли создать универсальный инструмент для генерации локаций?»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497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10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41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Из-за нехватки данных была выбрана модель </a:t>
            </a:r>
            <a:r>
              <a:rPr lang="en-US" dirty="0"/>
              <a:t>GAN</a:t>
            </a:r>
            <a:r>
              <a:rPr lang="ru-RU" dirty="0"/>
              <a:t>. По сути, это две нейросети, одна из которых генерирует картинки, а вторая учится отличать истинные от сгенерированных. Так происходит </a:t>
            </a:r>
            <a:r>
              <a:rPr lang="ru-RU" dirty="0" err="1"/>
              <a:t>взаимообучение</a:t>
            </a:r>
            <a:r>
              <a:rPr lang="ru-RU" dirty="0"/>
              <a:t> и решает проблему малого объема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109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Рассмотрим архитектуру U-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Она состоит из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сужающегося пути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(слева) и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расширяющегося пути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(справа). Сужающийся путь — типичная архитектура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сверточной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нейронной сети, при которой размер входных данных уменьшается, а каналы свойств увеличиваются. Он состоит из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сверточных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слоев, за которыми следуют операции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пулинга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Расширяющийся путь является обратным сужающемуся.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Кроме того, между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энкодерами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декодерами одинакового размера есть связи, позволяющие объединить данные изображения до сворачивания с данными после сворачивания.</a:t>
            </a:r>
          </a:p>
          <a:p>
            <a:pPr algn="l"/>
            <a:br>
              <a:rPr lang="ru-R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br>
              <a:rPr lang="ru-R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br>
              <a:rPr lang="ru-R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</a:b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RatUNet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: residual U-Net based on attention mechanism for image denoising</a:t>
            </a:r>
          </a:p>
          <a:p>
            <a:r>
              <a:rPr lang="en-US" dirty="0"/>
              <a:t>https://peerj.com/articles/cs-970/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9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Рассмотрим архитектуру СГАН. Она заключается в том, что на вход генератору подается вектор шума размерностью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LxMxD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скрытыми слоями развертывается до размера изображения. А дискриминатор, в свою очередь, наоборот сворачивает полученное изображение до размера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LxMx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89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57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Следующим этапом исследования должна быть модификация, направленная на построение определенных типов ландшафта. На этом шаге должна возникнуть сложность создания обучающих наборов для разных видов рельефа: данные необходимо будет разделять и, скорее всего, используя только карты высот, этого добиться не получится. Возможное решение – использовать цветную или заранее размеченную карту.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64425-1A70-4881-A217-4907D45DD7E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05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1DE23DE2-77FE-4141-916C-F719B0D79FA1}" type="datetime1">
              <a:rPr lang="ru-RU" smtClean="0"/>
              <a:t>16.06.2022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Прямоугольник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Прямоугольник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Прямоугольник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12020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BC65-0E5F-436A-BBF8-4D86F79990A6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3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6731-725B-4796-88D5-45A45BDEDCA3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57538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1B94-8EAE-49DF-A0EE-270BA4CEED82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B24CA5-2D6F-4360-9072-8E189BC4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494" y="6338068"/>
            <a:ext cx="1920213" cy="3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7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F590C323-FF6B-4F3F-B4FE-3A4F18C23B77}" type="datetime1">
              <a:rPr lang="ru-RU" smtClean="0"/>
              <a:t>16.06.2022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Прямоугольник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52903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8C489-48C8-4F21-9F64-91418E58243F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176265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599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2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197604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0387-7BC5-4B1A-A1D7-B28FFDFA8ABB}" type="datetime1">
              <a:rPr lang="ru-RU" smtClean="0"/>
              <a:t>16.06.2022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742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5A31A-4A33-4CD6-BFAD-0E94F949B35E}" type="datetime1">
              <a:rPr lang="ru-RU" smtClean="0"/>
              <a:t>16.06.2022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422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AF1-909F-42BD-80CF-C1B4331B592E}" type="datetime1">
              <a:rPr lang="ru-RU" smtClean="0"/>
              <a:t>16.06.2022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83037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E49-34F6-4968-9E93-580BBC147128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Объект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6774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E422-06CE-44F0-9C0B-D42C5B97E7BA}" type="datetime1">
              <a:rPr lang="ru-RU" smtClean="0"/>
              <a:t>16.06.2022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80368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E59A48B-8D41-4114-83B9-F01D8E207563}" type="datetime1">
              <a:rPr lang="ru-RU" smtClean="0"/>
              <a:t>16.06.2022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168110E-BB45-4FD0-9788-85EB3051DC79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590610" y="6447422"/>
            <a:ext cx="190849" cy="16042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60808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DE97B87-FAE4-4B95-3511-2F9294FD5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7240" y="3602284"/>
            <a:ext cx="4968552" cy="982960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dirty="0"/>
              <a:t>Исполнитель:		Игнатьев Д.Д.</a:t>
            </a:r>
            <a:br>
              <a:rPr lang="en-US" sz="2400" dirty="0"/>
            </a:br>
            <a:r>
              <a:rPr lang="ru-RU" sz="2400" dirty="0"/>
              <a:t>Руководитель:		Беляев С.Ю.</a:t>
            </a:r>
            <a:br>
              <a:rPr lang="ru-RU" sz="2400" dirty="0"/>
            </a:br>
            <a:r>
              <a:rPr lang="ru-RU" sz="2400" dirty="0"/>
              <a:t>Консультант: 		Савчук Д.А.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5886910-52C5-DF89-FBFD-1800EC3FECDC}"/>
              </a:ext>
            </a:extLst>
          </p:cNvPr>
          <p:cNvSpPr txBox="1">
            <a:spLocks/>
          </p:cNvSpPr>
          <p:nvPr/>
        </p:nvSpPr>
        <p:spPr bwMode="auto">
          <a:xfrm>
            <a:off x="1373189" y="163514"/>
            <a:ext cx="8424863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/>
            <a:r>
              <a:rPr lang="ru-RU" sz="2400" dirty="0">
                <a:latin typeface="Bookman Old Style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 eaLnBrk="1" hangingPunct="1"/>
            <a:r>
              <a:rPr lang="ru-RU" sz="2400" dirty="0">
                <a:latin typeface="Bookman Old Style" pitchFamily="18" charset="0"/>
              </a:rPr>
              <a:t>Физико-механический институт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B1BDB6A-6900-DC65-E432-7C2937448597}"/>
              </a:ext>
            </a:extLst>
          </p:cNvPr>
          <p:cNvSpPr txBox="1">
            <a:spLocks/>
          </p:cNvSpPr>
          <p:nvPr/>
        </p:nvSpPr>
        <p:spPr bwMode="auto">
          <a:xfrm>
            <a:off x="2423592" y="1743075"/>
            <a:ext cx="7344816" cy="163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sz="3600" dirty="0">
              <a:latin typeface="Bookman Old Style" pitchFamily="18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ru-RU" sz="3200" b="1" dirty="0"/>
              <a:t>Построение ландшафтных карт</a:t>
            </a:r>
            <a:r>
              <a:rPr lang="en-US" sz="3200" b="1" dirty="0"/>
              <a:t> </a:t>
            </a:r>
            <a:r>
              <a:rPr lang="ru-RU" sz="3200" b="1" dirty="0"/>
              <a:t>на основе генеративных нейронных сетей</a:t>
            </a:r>
            <a:endParaRPr lang="ru-RU" sz="2000" dirty="0">
              <a:latin typeface="Cambria" pitchFamily="18" charset="0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A960A5A-6D7E-2E69-2789-FA35FDA4E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551" y="5114925"/>
            <a:ext cx="11881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ookman Old Style" pitchFamily="18" charset="0"/>
              </a:rPr>
              <a:t>1</a:t>
            </a:r>
            <a:r>
              <a:rPr lang="ru-RU" dirty="0">
                <a:latin typeface="Bookman Old Style" pitchFamily="18" charset="0"/>
              </a:rPr>
              <a:t>6</a:t>
            </a:r>
            <a:r>
              <a:rPr lang="en-US" dirty="0">
                <a:latin typeface="Bookman Old Style" pitchFamily="18" charset="0"/>
              </a:rPr>
              <a:t>.</a:t>
            </a:r>
            <a:r>
              <a:rPr lang="ru-RU" dirty="0">
                <a:latin typeface="Bookman Old Style" pitchFamily="18" charset="0"/>
              </a:rPr>
              <a:t>06</a:t>
            </a:r>
            <a:r>
              <a:rPr lang="en-US" dirty="0">
                <a:latin typeface="Bookman Old Style" pitchFamily="18" charset="0"/>
              </a:rPr>
              <a:t>.2</a:t>
            </a:r>
            <a:r>
              <a:rPr lang="ru-RU" dirty="0">
                <a:latin typeface="Bookman Old Style" pitchFamily="18" charset="0"/>
              </a:rPr>
              <a:t>2</a:t>
            </a:r>
            <a:endParaRPr lang="ru-RU" dirty="0">
              <a:latin typeface="Cambria" pitchFamily="18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DC79A82-8727-BC99-1B8F-00BAD688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958" y="5978996"/>
            <a:ext cx="1996786" cy="5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E812F-92F5-6371-4C02-582A27C4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 нейронной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D7F9D0-1534-D072-6F16-4189475A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7963E2-4963-4C25-B2FC-2F04E11D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59" y="1415255"/>
            <a:ext cx="2409814" cy="2046290"/>
          </a:xfrm>
          <a:prstGeom prst="rect">
            <a:avLst/>
          </a:prstGeom>
          <a:ln w="12700"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6E06CF-1824-C6A4-C0EE-7B703F19A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92" y="1415255"/>
            <a:ext cx="2455548" cy="2046290"/>
          </a:xfrm>
          <a:prstGeom prst="rect">
            <a:avLst/>
          </a:prstGeom>
          <a:ln w="12700">
            <a:noFill/>
          </a:ln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73C01DD3-3A41-A38F-EED7-F8A84E049A50}"/>
              </a:ext>
            </a:extLst>
          </p:cNvPr>
          <p:cNvSpPr/>
          <p:nvPr/>
        </p:nvSpPr>
        <p:spPr>
          <a:xfrm>
            <a:off x="3848900" y="2337989"/>
            <a:ext cx="370264" cy="20082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BCECB8-B1B6-19A5-D81F-5C7EFA338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139" y="1415255"/>
            <a:ext cx="2433426" cy="2046290"/>
          </a:xfrm>
          <a:prstGeom prst="rect">
            <a:avLst/>
          </a:prstGeom>
          <a:ln w="12700">
            <a:noFill/>
          </a:ln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494A4811-4F8F-3A29-8577-522668B2AD74}"/>
              </a:ext>
            </a:extLst>
          </p:cNvPr>
          <p:cNvSpPr/>
          <p:nvPr/>
        </p:nvSpPr>
        <p:spPr>
          <a:xfrm>
            <a:off x="7159607" y="2347937"/>
            <a:ext cx="370264" cy="20082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EEF006-6C12-9FB1-7EEF-BFE2EE11F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030" y="4155338"/>
            <a:ext cx="2422249" cy="2046290"/>
          </a:xfrm>
          <a:prstGeom prst="rect">
            <a:avLst/>
          </a:prstGeom>
          <a:ln w="12700"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2B00AE-1DDE-1B46-1863-FBA2B425F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8141" y="4155338"/>
            <a:ext cx="2408654" cy="2046290"/>
          </a:xfrm>
          <a:prstGeom prst="rect">
            <a:avLst/>
          </a:prstGeom>
          <a:ln w="12700">
            <a:noFill/>
          </a:ln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1DEB5694-A11D-9837-A3F3-E64B76C230FB}"/>
              </a:ext>
            </a:extLst>
          </p:cNvPr>
          <p:cNvSpPr/>
          <p:nvPr/>
        </p:nvSpPr>
        <p:spPr>
          <a:xfrm>
            <a:off x="5288578" y="5078072"/>
            <a:ext cx="370264" cy="20082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06A483FC-8E4D-1661-010C-613BB205886D}"/>
              </a:ext>
            </a:extLst>
          </p:cNvPr>
          <p:cNvSpPr/>
          <p:nvPr/>
        </p:nvSpPr>
        <p:spPr>
          <a:xfrm>
            <a:off x="1597117" y="5078072"/>
            <a:ext cx="370264" cy="20082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20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46DBA-A391-A694-D6F4-808BD07B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</a:t>
            </a:r>
            <a:r>
              <a:rPr lang="en-US" dirty="0"/>
              <a:t>SGAN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9572DD-6C95-B21F-B535-C3EA2B33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9303D-AD1F-92A5-E9BD-38B36E15C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11" y="1508196"/>
            <a:ext cx="7067389" cy="4482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2068AA1-EC49-CC23-9378-D329F23A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55" y="1821115"/>
            <a:ext cx="3979836" cy="39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7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426BE-A7C0-C0DE-C23E-1E024378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 </a:t>
            </a:r>
            <a:r>
              <a:rPr lang="en-US" dirty="0"/>
              <a:t>U-net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A73140-B100-F8E2-786A-F823311C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5EC1D4-A46B-1D36-A33F-93F5B825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19" y="1494410"/>
            <a:ext cx="7452112" cy="45105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384524-42A2-BFBD-5906-0D3F3D71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9" y="1870926"/>
            <a:ext cx="3936288" cy="387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5B69B-D892-898C-0CCA-1FA6EDAB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реализаций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5B1C5E-2A26-3EFA-722D-4F457D20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13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90C62C-3F76-1172-71FC-8971D3A3C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3" y="3611043"/>
            <a:ext cx="8221916" cy="21121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BA5E01-160B-F4EE-0BCD-C357BFF2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52" y="1373534"/>
            <a:ext cx="8221917" cy="2085559"/>
          </a:xfrm>
          <a:prstGeom prst="rect">
            <a:avLst/>
          </a:prstGeom>
        </p:spPr>
      </p:pic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68A3148B-61A1-AD02-F4EF-965093E98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23637"/>
              </p:ext>
            </p:extLst>
          </p:nvPr>
        </p:nvGraphicFramePr>
        <p:xfrm>
          <a:off x="9359153" y="1373534"/>
          <a:ext cx="2223248" cy="4349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1624">
                  <a:extLst>
                    <a:ext uri="{9D8B030D-6E8A-4147-A177-3AD203B41FA5}">
                      <a16:colId xmlns:a16="http://schemas.microsoft.com/office/drawing/2014/main" val="3473210200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2563172935"/>
                    </a:ext>
                  </a:extLst>
                </a:gridCol>
              </a:tblGrid>
              <a:tr h="1087406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Результаты экспертной оценки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379089"/>
                  </a:ext>
                </a:extLst>
              </a:tr>
              <a:tr h="108740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Реальные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46,1%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04363"/>
                  </a:ext>
                </a:extLst>
              </a:tr>
              <a:tr h="10874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SGAN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40,7%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081122"/>
                  </a:ext>
                </a:extLst>
              </a:tr>
              <a:tr h="10874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U-net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13,1%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34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48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710C2-7D28-2634-687F-12788361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Последующая работа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A983CD-EAD3-3272-F747-C0691EB0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14</a:t>
            </a:fld>
            <a:endParaRPr lang="ru-RU"/>
          </a:p>
        </p:txBody>
      </p:sp>
      <p:pic>
        <p:nvPicPr>
          <p:cNvPr id="5122" name="Picture 2" descr="Книга &quot;Карта мира физическая. М.: 1: 15 000 000, размер: 2.33 х 1, 58 м&quot; -  купить книгу в интернет-магазине «Москва» ISBN: 2000461081066, 1026847">
            <a:extLst>
              <a:ext uri="{FF2B5EF4-FFF2-40B4-BE49-F238E27FC236}">
                <a16:creationId xmlns:a16="http://schemas.microsoft.com/office/drawing/2014/main" id="{412ECC23-153A-6101-A2A2-F11B6C04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04" y="1833713"/>
            <a:ext cx="4934562" cy="334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A49D04-D4A4-42F7-5C9C-79DA9292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34" y="1833712"/>
            <a:ext cx="5948824" cy="33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9DB8AEB-F911-9D67-9E0F-8F1EEFC5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15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CD36E-3B08-FCB6-5327-53C9B61B10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87800" y="2611395"/>
            <a:ext cx="4216400" cy="9906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9526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7FA6EB-F045-4819-AAE1-01675D68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2" y="1480474"/>
            <a:ext cx="8432800" cy="474345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030A1A7-31B7-47CF-9E08-1713132E616E}"/>
              </a:ext>
            </a:extLst>
          </p:cNvPr>
          <p:cNvSpPr txBox="1">
            <a:spLocks/>
          </p:cNvSpPr>
          <p:nvPr/>
        </p:nvSpPr>
        <p:spPr>
          <a:xfrm>
            <a:off x="0" y="113439"/>
            <a:ext cx="3755231" cy="59861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Нейроны</a:t>
            </a:r>
            <a:endParaRPr lang="ru-RU" sz="32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EFAE23E-F7A5-C2E3-6113-F527D3EF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16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9135F9E-6912-4862-A1A2-38F4F6BE4622}"/>
              </a:ext>
            </a:extLst>
          </p:cNvPr>
          <p:cNvSpPr txBox="1">
            <a:spLocks/>
          </p:cNvSpPr>
          <p:nvPr/>
        </p:nvSpPr>
        <p:spPr>
          <a:xfrm>
            <a:off x="0" y="246789"/>
            <a:ext cx="3755231" cy="59861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Нейронная сеть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322A350-4EC6-4EC5-92F1-F7C8E1C6DEAC}"/>
              </a:ext>
            </a:extLst>
          </p:cNvPr>
          <p:cNvSpPr txBox="1">
            <a:spLocks/>
          </p:cNvSpPr>
          <p:nvPr/>
        </p:nvSpPr>
        <p:spPr>
          <a:xfrm>
            <a:off x="192056" y="1370282"/>
            <a:ext cx="4103720" cy="3531704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/>
              <a:t>Нейронная сеть </a:t>
            </a:r>
            <a:r>
              <a:rPr lang="ru-RU" sz="2000" dirty="0"/>
              <a:t>— это последовательность нейронов, соединенных между собой синапсами.</a:t>
            </a:r>
          </a:p>
          <a:p>
            <a:r>
              <a:rPr lang="ru-RU" sz="2000" b="1" dirty="0"/>
              <a:t>Нейрон</a:t>
            </a:r>
            <a:r>
              <a:rPr lang="ru-RU" sz="2000" dirty="0"/>
              <a:t> — это вычислительная единица, которая получает информацию, производит над ней простые вычисления и передает ее дальше.</a:t>
            </a:r>
          </a:p>
          <a:p>
            <a:r>
              <a:rPr lang="ru-RU" sz="2000" b="1" dirty="0"/>
              <a:t>Синапс</a:t>
            </a:r>
            <a:r>
              <a:rPr lang="ru-RU" sz="2000" dirty="0"/>
              <a:t> - это связь между двумя нейронами.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  <p:pic>
        <p:nvPicPr>
          <p:cNvPr id="6" name="Рисунок 5" descr="Изображение выглядит как внутренний, лампа, набор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31500E82-91AB-45DA-92C9-F3DBF972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9" y="687312"/>
            <a:ext cx="2827474" cy="29745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>
            <a:solidFill>
              <a:schemeClr val="bg1"/>
            </a:solidFill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D13D1025-616A-43BB-BEEA-A2846150E6B7}"/>
              </a:ext>
            </a:extLst>
          </p:cNvPr>
          <p:cNvSpPr/>
          <p:nvPr/>
        </p:nvSpPr>
        <p:spPr>
          <a:xfrm>
            <a:off x="5104468" y="4056955"/>
            <a:ext cx="636169" cy="6712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8C0D469A-3344-4D26-AE9D-68948BC5C8EE}"/>
              </a:ext>
            </a:extLst>
          </p:cNvPr>
          <p:cNvSpPr/>
          <p:nvPr/>
        </p:nvSpPr>
        <p:spPr>
          <a:xfrm>
            <a:off x="5104466" y="4971888"/>
            <a:ext cx="636169" cy="67120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A55FA4BE-04D1-402F-96CA-ACB08F2F71CB}"/>
              </a:ext>
            </a:extLst>
          </p:cNvPr>
          <p:cNvSpPr/>
          <p:nvPr/>
        </p:nvSpPr>
        <p:spPr>
          <a:xfrm>
            <a:off x="5104467" y="5886821"/>
            <a:ext cx="636169" cy="67120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16EE21-BAD7-4C99-ACB2-EFBF4314D90F}"/>
              </a:ext>
            </a:extLst>
          </p:cNvPr>
          <p:cNvCxnSpPr/>
          <p:nvPr/>
        </p:nvCxnSpPr>
        <p:spPr>
          <a:xfrm>
            <a:off x="5828186" y="4353068"/>
            <a:ext cx="1644242" cy="4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A4643F-781D-4907-88E8-BC8B100E6D1B}"/>
              </a:ext>
            </a:extLst>
          </p:cNvPr>
          <p:cNvCxnSpPr/>
          <p:nvPr/>
        </p:nvCxnSpPr>
        <p:spPr>
          <a:xfrm>
            <a:off x="5962410" y="5301024"/>
            <a:ext cx="1526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1761E89-C0FE-42F5-BACF-75E671ACDB73}"/>
              </a:ext>
            </a:extLst>
          </p:cNvPr>
          <p:cNvCxnSpPr/>
          <p:nvPr/>
        </p:nvCxnSpPr>
        <p:spPr>
          <a:xfrm flipV="1">
            <a:off x="5962410" y="5728863"/>
            <a:ext cx="1526796" cy="51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8FD8752A-EF3D-4494-A123-A026E5C5664F}"/>
              </a:ext>
            </a:extLst>
          </p:cNvPr>
          <p:cNvSpPr/>
          <p:nvPr/>
        </p:nvSpPr>
        <p:spPr>
          <a:xfrm>
            <a:off x="7707749" y="4946446"/>
            <a:ext cx="636169" cy="671208"/>
          </a:xfrm>
          <a:prstGeom prst="flowChartConnec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BBA44-01D1-43E9-A27B-45391A3D08F9}"/>
              </a:ext>
            </a:extLst>
          </p:cNvPr>
          <p:cNvSpPr txBox="1"/>
          <p:nvPr/>
        </p:nvSpPr>
        <p:spPr>
          <a:xfrm>
            <a:off x="6281192" y="4126565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B5409-691C-4D97-8794-410FF8AC726F}"/>
              </a:ext>
            </a:extLst>
          </p:cNvPr>
          <p:cNvSpPr txBox="1"/>
          <p:nvPr/>
        </p:nvSpPr>
        <p:spPr>
          <a:xfrm>
            <a:off x="6281192" y="4829034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w2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C30E1E-1FD3-4619-8FF2-ACBABC84DB6C}"/>
              </a:ext>
            </a:extLst>
          </p:cNvPr>
          <p:cNvSpPr txBox="1"/>
          <p:nvPr/>
        </p:nvSpPr>
        <p:spPr>
          <a:xfrm>
            <a:off x="6303269" y="5594423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w3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9BDD8C7-B7DF-4FA0-B22F-FDB4320BDAFB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836333" y="1307064"/>
            <a:ext cx="1022381" cy="73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34A3825-B7E8-436F-AFBD-52E69E3F9FA0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881448" y="1619900"/>
            <a:ext cx="1267789" cy="485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8961162-3325-4698-AB81-670BD90BF0EF}"/>
              </a:ext>
            </a:extLst>
          </p:cNvPr>
          <p:cNvCxnSpPr>
            <a:cxnSpLocks/>
          </p:cNvCxnSpPr>
          <p:nvPr/>
        </p:nvCxnSpPr>
        <p:spPr>
          <a:xfrm flipH="1">
            <a:off x="7003473" y="3287653"/>
            <a:ext cx="1440872" cy="7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46DE72-F69B-4040-96E9-E4626F6FEA0B}"/>
              </a:ext>
            </a:extLst>
          </p:cNvPr>
          <p:cNvSpPr txBox="1"/>
          <p:nvPr/>
        </p:nvSpPr>
        <p:spPr>
          <a:xfrm>
            <a:off x="4051962" y="845399"/>
            <a:ext cx="156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Входной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ED6D9-08EF-44FF-880F-D55A1165FD54}"/>
              </a:ext>
            </a:extLst>
          </p:cNvPr>
          <p:cNvSpPr txBox="1"/>
          <p:nvPr/>
        </p:nvSpPr>
        <p:spPr>
          <a:xfrm>
            <a:off x="8444345" y="3056820"/>
            <a:ext cx="156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Скрытый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98637-7D53-4ED1-8384-B8B9C646E7A2}"/>
              </a:ext>
            </a:extLst>
          </p:cNvPr>
          <p:cNvSpPr txBox="1"/>
          <p:nvPr/>
        </p:nvSpPr>
        <p:spPr>
          <a:xfrm>
            <a:off x="8294328" y="2008959"/>
            <a:ext cx="170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Выходной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4BD6E7B-25B0-4D98-9DDF-1A3F47F0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57" y="5348703"/>
            <a:ext cx="2451009" cy="860771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AEE903-DDD7-9E03-A1AD-40A65BFB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04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B6AF0-1568-4A92-823F-FD021264FC07}"/>
              </a:ext>
            </a:extLst>
          </p:cNvPr>
          <p:cNvSpPr txBox="1">
            <a:spLocks/>
          </p:cNvSpPr>
          <p:nvPr/>
        </p:nvSpPr>
        <p:spPr>
          <a:xfrm>
            <a:off x="0" y="126352"/>
            <a:ext cx="6038850" cy="14719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</a:rPr>
              <a:t>Что скрывается за нейроном?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191A97-6442-4FAC-B734-09AD8903DC82}"/>
              </a:ext>
            </a:extLst>
          </p:cNvPr>
          <p:cNvSpPr txBox="1">
            <a:spLocks/>
          </p:cNvSpPr>
          <p:nvPr/>
        </p:nvSpPr>
        <p:spPr>
          <a:xfrm>
            <a:off x="129173" y="1940717"/>
            <a:ext cx="3200451" cy="21394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chemeClr val="tx1"/>
                </a:solidFill>
              </a:rPr>
              <a:t>Функция активации </a:t>
            </a:r>
            <a:r>
              <a:rPr lang="ru-RU" sz="2400" dirty="0">
                <a:solidFill>
                  <a:schemeClr val="tx1"/>
                </a:solidFill>
              </a:rPr>
              <a:t>— это способ нормализации входных данных</a:t>
            </a:r>
          </a:p>
          <a:p>
            <a:pPr marL="0" indent="0">
              <a:buFont typeface="Wingdings 3" charset="2"/>
              <a:buNone/>
            </a:pPr>
            <a:endParaRPr lang="ru-RU" sz="2400" dirty="0">
              <a:solidFill>
                <a:schemeClr val="tx1"/>
              </a:solidFill>
              <a:latin typeface="-apple-system"/>
            </a:endParaRPr>
          </a:p>
          <a:p>
            <a:pPr marL="0" indent="0">
              <a:buFont typeface="Wingdings 3" charset="2"/>
              <a:buNone/>
            </a:pPr>
            <a:endParaRPr lang="ru-RU" sz="2400" dirty="0">
              <a:solidFill>
                <a:schemeClr val="tx1"/>
              </a:solidFill>
              <a:latin typeface="-apple-system"/>
            </a:endParaRPr>
          </a:p>
          <a:p>
            <a:pPr marL="0" indent="0">
              <a:buFont typeface="Wingdings 3" charset="2"/>
              <a:buNone/>
            </a:pP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51F2AB0-BB0A-4C7F-BCAF-C7305EDE6267}"/>
              </a:ext>
            </a:extLst>
          </p:cNvPr>
          <p:cNvSpPr/>
          <p:nvPr/>
        </p:nvSpPr>
        <p:spPr>
          <a:xfrm>
            <a:off x="3787198" y="1222173"/>
            <a:ext cx="636169" cy="6712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узел 4">
            <a:extLst>
              <a:ext uri="{FF2B5EF4-FFF2-40B4-BE49-F238E27FC236}">
                <a16:creationId xmlns:a16="http://schemas.microsoft.com/office/drawing/2014/main" id="{F2D924B5-D8F7-447D-A454-CBDEBD3245B3}"/>
              </a:ext>
            </a:extLst>
          </p:cNvPr>
          <p:cNvSpPr/>
          <p:nvPr/>
        </p:nvSpPr>
        <p:spPr>
          <a:xfrm>
            <a:off x="3787198" y="1990235"/>
            <a:ext cx="636169" cy="6712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1C92392D-C057-4F82-BF84-67C09CF9F269}"/>
              </a:ext>
            </a:extLst>
          </p:cNvPr>
          <p:cNvSpPr/>
          <p:nvPr/>
        </p:nvSpPr>
        <p:spPr>
          <a:xfrm>
            <a:off x="3787198" y="2758297"/>
            <a:ext cx="636169" cy="67120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1C1B613-88A9-4180-9788-EF31810E0A12}"/>
              </a:ext>
            </a:extLst>
          </p:cNvPr>
          <p:cNvCxnSpPr/>
          <p:nvPr/>
        </p:nvCxnSpPr>
        <p:spPr>
          <a:xfrm>
            <a:off x="4105282" y="1437027"/>
            <a:ext cx="1445974" cy="553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052C716-EB88-4319-9ED1-7EF37FD4E221}"/>
              </a:ext>
            </a:extLst>
          </p:cNvPr>
          <p:cNvCxnSpPr/>
          <p:nvPr/>
        </p:nvCxnSpPr>
        <p:spPr>
          <a:xfrm>
            <a:off x="4105282" y="2325839"/>
            <a:ext cx="13549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BAE7ACF-C89D-4A93-8082-B83613981222}"/>
              </a:ext>
            </a:extLst>
          </p:cNvPr>
          <p:cNvCxnSpPr/>
          <p:nvPr/>
        </p:nvCxnSpPr>
        <p:spPr>
          <a:xfrm flipV="1">
            <a:off x="4105282" y="2588729"/>
            <a:ext cx="1445974" cy="50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F2C841-8F70-455E-92E0-A1D6E60E29A4}"/>
              </a:ext>
            </a:extLst>
          </p:cNvPr>
          <p:cNvSpPr txBox="1"/>
          <p:nvPr/>
        </p:nvSpPr>
        <p:spPr>
          <a:xfrm>
            <a:off x="4617496" y="1338507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wj1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48BEA-2016-4CB9-BD1D-02CD15F96A42}"/>
              </a:ext>
            </a:extLst>
          </p:cNvPr>
          <p:cNvSpPr txBox="1"/>
          <p:nvPr/>
        </p:nvSpPr>
        <p:spPr>
          <a:xfrm>
            <a:off x="4572682" y="1892400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wj2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FA85E-2A9F-4F31-906E-695CBDDE7FF5}"/>
              </a:ext>
            </a:extLst>
          </p:cNvPr>
          <p:cNvSpPr txBox="1"/>
          <p:nvPr/>
        </p:nvSpPr>
        <p:spPr>
          <a:xfrm>
            <a:off x="4572682" y="2404063"/>
            <a:ext cx="73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wj3</a:t>
            </a:r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EA9A3DA-5821-4C45-B69A-3563C138CCB1}"/>
              </a:ext>
            </a:extLst>
          </p:cNvPr>
          <p:cNvSpPr/>
          <p:nvPr/>
        </p:nvSpPr>
        <p:spPr>
          <a:xfrm>
            <a:off x="5650109" y="1178473"/>
            <a:ext cx="2785145" cy="2081801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7C7933B-1854-43CF-B124-4FE0C8D10535}"/>
              </a:ext>
            </a:extLst>
          </p:cNvPr>
          <p:cNvCxnSpPr>
            <a:cxnSpLocks/>
            <a:stCxn id="13" idx="0"/>
            <a:endCxn id="13" idx="4"/>
          </p:cNvCxnSpPr>
          <p:nvPr/>
        </p:nvCxnSpPr>
        <p:spPr>
          <a:xfrm>
            <a:off x="7042682" y="1178473"/>
            <a:ext cx="0" cy="2081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27D4D7-23F1-4C30-B19A-EF105BA19B1F}"/>
                  </a:ext>
                </a:extLst>
              </p:cNvPr>
              <p:cNvSpPr txBox="1"/>
              <p:nvPr/>
            </p:nvSpPr>
            <p:spPr>
              <a:xfrm>
                <a:off x="5808950" y="1832496"/>
                <a:ext cx="120225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𝑤𝑗𝑖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27D4D7-23F1-4C30-B19A-EF105BA1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950" y="1832496"/>
                <a:ext cx="1202252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4349D6E-E372-426C-8379-B78D2DE4584F}"/>
              </a:ext>
            </a:extLst>
          </p:cNvPr>
          <p:cNvSpPr txBox="1"/>
          <p:nvPr/>
        </p:nvSpPr>
        <p:spPr>
          <a:xfrm>
            <a:off x="3953026" y="1358014"/>
            <a:ext cx="4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AFFFC-9AC3-46AD-AD94-61B5CDBCEF26}"/>
              </a:ext>
            </a:extLst>
          </p:cNvPr>
          <p:cNvSpPr txBox="1"/>
          <p:nvPr/>
        </p:nvSpPr>
        <p:spPr>
          <a:xfrm>
            <a:off x="3928586" y="2141173"/>
            <a:ext cx="4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60848-7356-4771-A210-E5C6D67286D8}"/>
              </a:ext>
            </a:extLst>
          </p:cNvPr>
          <p:cNvSpPr txBox="1"/>
          <p:nvPr/>
        </p:nvSpPr>
        <p:spPr>
          <a:xfrm>
            <a:off x="3909263" y="2885339"/>
            <a:ext cx="47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AF85A-FFB1-4CC4-987F-8DBC329F76F1}"/>
              </a:ext>
            </a:extLst>
          </p:cNvPr>
          <p:cNvSpPr txBox="1"/>
          <p:nvPr/>
        </p:nvSpPr>
        <p:spPr>
          <a:xfrm>
            <a:off x="7255475" y="1990235"/>
            <a:ext cx="9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</a:t>
            </a:r>
            <a:endParaRPr lang="ru-RU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F352903-AFB1-4783-85B6-A563B69F7B90}"/>
              </a:ext>
            </a:extLst>
          </p:cNvPr>
          <p:cNvCxnSpPr>
            <a:stCxn id="13" idx="6"/>
          </p:cNvCxnSpPr>
          <p:nvPr/>
        </p:nvCxnSpPr>
        <p:spPr>
          <a:xfrm flipV="1">
            <a:off x="8435254" y="2202835"/>
            <a:ext cx="439296" cy="1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2F7E14-47C7-4AFD-B8A3-AB416D87793E}"/>
              </a:ext>
            </a:extLst>
          </p:cNvPr>
          <p:cNvSpPr txBox="1"/>
          <p:nvPr/>
        </p:nvSpPr>
        <p:spPr>
          <a:xfrm>
            <a:off x="8971667" y="1818007"/>
            <a:ext cx="70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</a:t>
            </a:r>
            <a:endParaRPr lang="ru-RU" sz="360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CB8E856-C429-46F1-84A1-B951A32220BD}"/>
              </a:ext>
            </a:extLst>
          </p:cNvPr>
          <p:cNvCxnSpPr/>
          <p:nvPr/>
        </p:nvCxnSpPr>
        <p:spPr>
          <a:xfrm flipH="1" flipV="1">
            <a:off x="7498756" y="2359567"/>
            <a:ext cx="419449" cy="126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CF4E87-654A-4DE5-B82C-0C3A718A44A3}"/>
              </a:ext>
            </a:extLst>
          </p:cNvPr>
          <p:cNvSpPr txBox="1"/>
          <p:nvPr/>
        </p:nvSpPr>
        <p:spPr>
          <a:xfrm>
            <a:off x="7372678" y="3627462"/>
            <a:ext cx="236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Функция активации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CA24C9-B8CF-431F-BD7A-B5278A268FA9}"/>
              </a:ext>
            </a:extLst>
          </p:cNvPr>
          <p:cNvSpPr txBox="1"/>
          <p:nvPr/>
        </p:nvSpPr>
        <p:spPr>
          <a:xfrm>
            <a:off x="240153" y="4458459"/>
            <a:ext cx="9137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Функции активации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Линейная функция</a:t>
            </a:r>
            <a:r>
              <a:rPr lang="en-US" sz="2400" dirty="0"/>
              <a:t>: f(x) = x 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Гиперболический тангенс</a:t>
            </a:r>
            <a:r>
              <a:rPr lang="en-US" sz="2400" dirty="0"/>
              <a:t>: f(x) = (exp(2*x) - 1)/(exp(2*x) + 1)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Сигмоид</a:t>
            </a:r>
            <a:r>
              <a:rPr lang="en-US" sz="2400" dirty="0"/>
              <a:t>: f(x) = 1 / (1 + exp(-x))</a:t>
            </a:r>
          </a:p>
        </p:txBody>
      </p:sp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5BD6E964-891B-4CB8-2E15-8B8FF926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67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33F014-CF3C-6338-7CB7-F9618862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B89010-FD25-3379-A656-00C7880B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252537"/>
            <a:ext cx="84391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5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E8107C7-0524-A244-ACF4-66460BBF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150"/>
            <a:ext cx="10972800" cy="577850"/>
          </a:xfrm>
        </p:spPr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701732-35BA-12C3-8095-DA8E1A89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C08AE-D9E6-B483-5842-8B9AE7DE7B2E}"/>
              </a:ext>
            </a:extLst>
          </p:cNvPr>
          <p:cNvSpPr txBox="1"/>
          <p:nvPr/>
        </p:nvSpPr>
        <p:spPr>
          <a:xfrm>
            <a:off x="609600" y="1311782"/>
            <a:ext cx="5653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Область применения: </a:t>
            </a:r>
          </a:p>
          <a:p>
            <a:r>
              <a:rPr lang="ru-RU" dirty="0"/>
              <a:t>кинематографическая и игровая промышленности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CAAA-DA65-BA72-B786-8A48CBE4283C}"/>
              </a:ext>
            </a:extLst>
          </p:cNvPr>
          <p:cNvSpPr txBox="1"/>
          <p:nvPr/>
        </p:nvSpPr>
        <p:spPr>
          <a:xfrm>
            <a:off x="609600" y="2102582"/>
            <a:ext cx="526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Можно ли создать универсальный инструмент?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068E52-B53E-0FBA-9625-8209CF06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746" y="1628464"/>
            <a:ext cx="3962089" cy="4124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6FBA9A-4954-8BF5-E6FB-80EF2C7F8239}"/>
              </a:ext>
            </a:extLst>
          </p:cNvPr>
          <p:cNvSpPr txBox="1"/>
          <p:nvPr/>
        </p:nvSpPr>
        <p:spPr>
          <a:xfrm>
            <a:off x="8898314" y="5818236"/>
            <a:ext cx="1320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136 кв. км.</a:t>
            </a:r>
          </a:p>
        </p:txBody>
      </p:sp>
      <p:pic>
        <p:nvPicPr>
          <p:cNvPr id="3074" name="Picture 2" descr="Фоны из ведьмак (65 фото)">
            <a:extLst>
              <a:ext uri="{FF2B5EF4-FFF2-40B4-BE49-F238E27FC236}">
                <a16:creationId xmlns:a16="http://schemas.microsoft.com/office/drawing/2014/main" id="{F6A84CBF-C2F8-4370-C512-DF3DAA7B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40696"/>
            <a:ext cx="6305550" cy="354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1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BD4B772-C54F-EBDA-7919-81C01AA7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DB643E-7257-96C4-0E60-F16AABF9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166937"/>
            <a:ext cx="83343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7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A5364F-C4CD-49F5-BEB4-B2DB3B51126E}"/>
              </a:ext>
            </a:extLst>
          </p:cNvPr>
          <p:cNvSpPr txBox="1"/>
          <p:nvPr/>
        </p:nvSpPr>
        <p:spPr>
          <a:xfrm>
            <a:off x="0" y="117842"/>
            <a:ext cx="367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</a:rPr>
              <a:t>Функции активации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1/2</a:t>
            </a:r>
            <a:endParaRPr lang="ru-RU" sz="24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28" name="Picture 4" descr="Функции активации: ступенчатая, линейная, ReLu, Tahn, сигмоида">
            <a:extLst>
              <a:ext uri="{FF2B5EF4-FFF2-40B4-BE49-F238E27FC236}">
                <a16:creationId xmlns:a16="http://schemas.microsoft.com/office/drawing/2014/main" id="{96BE0B4B-D541-4898-8EAA-29B0EB97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50" y="433753"/>
            <a:ext cx="3762454" cy="281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01B611-D753-4B20-9475-09118C8A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4" y="3690479"/>
            <a:ext cx="3834367" cy="31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4B4110-EC73-4DF2-A9D3-8B6FDF26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12" y="3310146"/>
            <a:ext cx="4127338" cy="35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6A618DC-FE12-39C3-6907-C46E71BC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68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077870BC-FE55-4510-8C89-DB751BED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085" y="3657787"/>
            <a:ext cx="3722915" cy="32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FF0A3CA-18A9-4EBF-90D6-08BF2F4B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1" y="3588816"/>
            <a:ext cx="3722915" cy="32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C28F4BB6-7164-4528-87F3-5BB9B4ED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16" y="1088271"/>
            <a:ext cx="3531664" cy="26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724F1-5250-4865-A194-ACE9802F0E76}"/>
              </a:ext>
            </a:extLst>
          </p:cNvPr>
          <p:cNvSpPr txBox="1"/>
          <p:nvPr/>
        </p:nvSpPr>
        <p:spPr>
          <a:xfrm>
            <a:off x="0" y="117842"/>
            <a:ext cx="3531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</a:rPr>
              <a:t>Функции активации 2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/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2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A76B49-DD40-252E-3918-D8725F42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43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9CB54-04B7-4EF0-8186-6FD63F295E3E}"/>
              </a:ext>
            </a:extLst>
          </p:cNvPr>
          <p:cNvSpPr txBox="1">
            <a:spLocks/>
          </p:cNvSpPr>
          <p:nvPr/>
        </p:nvSpPr>
        <p:spPr>
          <a:xfrm>
            <a:off x="0" y="154525"/>
            <a:ext cx="10264697" cy="6621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>
                <a:solidFill>
                  <a:schemeClr val="tx1"/>
                </a:solidFill>
              </a:rPr>
              <a:t>Как работает </a:t>
            </a:r>
            <a:r>
              <a:rPr lang="ru-RU" sz="3200" dirty="0" err="1">
                <a:solidFill>
                  <a:schemeClr val="tx1"/>
                </a:solidFill>
              </a:rPr>
              <a:t>сверточная</a:t>
            </a:r>
            <a:r>
              <a:rPr lang="ru-RU" sz="3200" dirty="0">
                <a:solidFill>
                  <a:schemeClr val="tx1"/>
                </a:solidFill>
              </a:rPr>
              <a:t> нейронная сеть?(1/10)</a:t>
            </a:r>
          </a:p>
        </p:txBody>
      </p:sp>
      <p:pic>
        <p:nvPicPr>
          <p:cNvPr id="2050" name="Picture 2" descr="5.1 Архитектура сверточной нейронной сети">
            <a:extLst>
              <a:ext uri="{FF2B5EF4-FFF2-40B4-BE49-F238E27FC236}">
                <a16:creationId xmlns:a16="http://schemas.microsoft.com/office/drawing/2014/main" id="{5DDF516A-23C1-4D7C-8D6E-E06892CD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25" y="1747147"/>
            <a:ext cx="8831025" cy="322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694117-CF12-A517-89AE-4F3DA3CD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87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27D69-12AB-41BB-A82B-8A8484D3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54" y="67885"/>
            <a:ext cx="9500603" cy="702136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Как работает </a:t>
            </a:r>
            <a:r>
              <a:rPr lang="ru-RU" sz="3200" dirty="0" err="1">
                <a:solidFill>
                  <a:schemeClr val="tx1"/>
                </a:solidFill>
              </a:rPr>
              <a:t>сверточная</a:t>
            </a:r>
            <a:r>
              <a:rPr lang="ru-RU" sz="3200" dirty="0">
                <a:solidFill>
                  <a:schemeClr val="tx1"/>
                </a:solidFill>
              </a:rPr>
              <a:t> нейронная сеть?(2/10)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AC6105-1CDD-550F-2ABB-353936A8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24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7762D3-90F5-4BE9-8964-B2D61BFC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3" y="1279987"/>
            <a:ext cx="87820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02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0799C7F-41CF-45A9-943D-A12C71A7C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8" y="1269018"/>
            <a:ext cx="10857127" cy="552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A19C60F-8907-429A-872A-B1146F25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8" y="67885"/>
            <a:ext cx="9452477" cy="121210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Как работает </a:t>
            </a:r>
            <a:r>
              <a:rPr lang="ru-RU" sz="3200" dirty="0" err="1">
                <a:solidFill>
                  <a:schemeClr val="tx1"/>
                </a:solidFill>
              </a:rPr>
              <a:t>сверточная</a:t>
            </a:r>
            <a:r>
              <a:rPr lang="ru-RU" sz="3200" dirty="0">
                <a:solidFill>
                  <a:schemeClr val="tx1"/>
                </a:solidFill>
              </a:rPr>
              <a:t> нейронная сеть?(3/10)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BF1402-C638-3F95-F01F-3EC59628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31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B044B00-75D6-027C-9048-F66C1273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73E0B5-44F8-4783-4BFB-9AA02C90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4DA05-56FC-E733-2EBB-B0EC3292F428}"/>
              </a:ext>
            </a:extLst>
          </p:cNvPr>
          <p:cNvSpPr txBox="1"/>
          <p:nvPr/>
        </p:nvSpPr>
        <p:spPr>
          <a:xfrm>
            <a:off x="609600" y="3868804"/>
            <a:ext cx="523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 существующих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</a:t>
            </a:r>
            <a:r>
              <a:rPr lang="ru-RU" dirty="0" err="1"/>
              <a:t>датасетов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Проектирование нейронных сетей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и обучение нейронных сетей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63010-3DD8-2A91-15FC-B30852172377}"/>
              </a:ext>
            </a:extLst>
          </p:cNvPr>
          <p:cNvSpPr txBox="1"/>
          <p:nvPr/>
        </p:nvSpPr>
        <p:spPr>
          <a:xfrm>
            <a:off x="609600" y="2729823"/>
            <a:ext cx="8987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Создать нейросеть, способную строить схожие с реалистичными карты высот.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D96AF-1874-EB7B-0D6E-B3538EE034CE}"/>
              </a:ext>
            </a:extLst>
          </p:cNvPr>
          <p:cNvSpPr txBox="1"/>
          <p:nvPr/>
        </p:nvSpPr>
        <p:spPr>
          <a:xfrm>
            <a:off x="609600" y="1473592"/>
            <a:ext cx="850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Создать инструмент, способный строить схожие с реалистичными ландшафты.</a:t>
            </a: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5B1DE30D-EE50-227E-2AB2-C3D3CBC5CFEB}"/>
              </a:ext>
            </a:extLst>
          </p:cNvPr>
          <p:cNvSpPr/>
          <p:nvPr/>
        </p:nvSpPr>
        <p:spPr>
          <a:xfrm>
            <a:off x="4356847" y="2016079"/>
            <a:ext cx="207469" cy="610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4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86A35A6-F139-E839-C2F7-CDA016CD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существующих решений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24518F-D48D-C774-7DAA-215603BE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5F344-9843-610B-3917-2B83B6C60E7F}"/>
              </a:ext>
            </a:extLst>
          </p:cNvPr>
          <p:cNvSpPr txBox="1"/>
          <p:nvPr/>
        </p:nvSpPr>
        <p:spPr>
          <a:xfrm>
            <a:off x="1054100" y="1866384"/>
            <a:ext cx="720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GAN</a:t>
            </a:r>
            <a:endParaRPr lang="ru-RU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dirty="0" err="1"/>
              <a:t>Sakshi</a:t>
            </a:r>
            <a:r>
              <a:rPr lang="ru-RU" dirty="0"/>
              <a:t> </a:t>
            </a:r>
            <a:r>
              <a:rPr lang="ru-RU" dirty="0" err="1"/>
              <a:t>Indolia</a:t>
            </a:r>
            <a:r>
              <a:rPr lang="ru-RU" dirty="0"/>
              <a:t>. </a:t>
            </a:r>
            <a:r>
              <a:rPr lang="en-US" dirty="0"/>
              <a:t>Conceptual Understanding of Convolutional Neural Network</a:t>
            </a:r>
            <a:r>
              <a:rPr lang="ru-RU" dirty="0"/>
              <a:t>.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dirty="0" err="1"/>
              <a:t>Ian</a:t>
            </a:r>
            <a:r>
              <a:rPr lang="ru-RU" dirty="0"/>
              <a:t> J. </a:t>
            </a:r>
            <a:r>
              <a:rPr lang="ru-RU" dirty="0" err="1"/>
              <a:t>Goodfellow</a:t>
            </a:r>
            <a:r>
              <a:rPr lang="ru-RU" dirty="0"/>
              <a:t>. </a:t>
            </a:r>
            <a:r>
              <a:rPr lang="en-US" dirty="0"/>
              <a:t>Realistic and Textured Terrain Generation using GANs</a:t>
            </a:r>
            <a:r>
              <a:rPr lang="ru-RU" dirty="0"/>
              <a:t>.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ru-RU" dirty="0" err="1"/>
              <a:t>Sheng-Yu</a:t>
            </a:r>
            <a:r>
              <a:rPr lang="ru-RU" dirty="0"/>
              <a:t> </a:t>
            </a:r>
            <a:r>
              <a:rPr lang="ru-RU" dirty="0" err="1"/>
              <a:t>Wang</a:t>
            </a:r>
            <a:r>
              <a:rPr lang="ru-RU" dirty="0"/>
              <a:t>. </a:t>
            </a:r>
            <a:r>
              <a:rPr lang="en-US" dirty="0"/>
              <a:t>CNN</a:t>
            </a:r>
            <a:r>
              <a:rPr lang="ru-RU" dirty="0"/>
              <a:t>-</a:t>
            </a:r>
            <a:r>
              <a:rPr lang="en-US" dirty="0"/>
              <a:t>generated images are surprisingly easy to spot... for now</a:t>
            </a:r>
            <a:r>
              <a:rPr lang="ru-RU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74F08-9764-E74A-21DE-C10F5D37295E}"/>
              </a:ext>
            </a:extLst>
          </p:cNvPr>
          <p:cNvSpPr txBox="1"/>
          <p:nvPr/>
        </p:nvSpPr>
        <p:spPr>
          <a:xfrm>
            <a:off x="1054100" y="4155638"/>
            <a:ext cx="7327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SGAN </a:t>
            </a:r>
            <a:r>
              <a:rPr lang="ru-RU" dirty="0"/>
              <a:t>и</a:t>
            </a:r>
            <a:r>
              <a:rPr lang="en-US" dirty="0"/>
              <a:t> U-net </a:t>
            </a:r>
            <a:br>
              <a:rPr lang="ru-RU" dirty="0"/>
            </a:b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Nikolay </a:t>
            </a:r>
            <a:r>
              <a:rPr lang="en-US" dirty="0" err="1"/>
              <a:t>Jetchev</a:t>
            </a:r>
            <a:r>
              <a:rPr lang="ru-RU" dirty="0"/>
              <a:t>. </a:t>
            </a:r>
            <a:r>
              <a:rPr lang="en-US" dirty="0"/>
              <a:t>Texture synthesis with spatial generative adversarial networks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Ryan Spick</a:t>
            </a:r>
            <a:r>
              <a:rPr lang="ru-RU" dirty="0"/>
              <a:t>. </a:t>
            </a:r>
            <a:r>
              <a:rPr lang="en-US" dirty="0"/>
              <a:t>Realistic and Textured Terrain Generation using GANs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02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21E949-736D-1ACC-02D9-472E0250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7449"/>
            <a:ext cx="8536453" cy="480445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83A16-93C3-E37A-0F4C-DC8B11EE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559" y="2730331"/>
            <a:ext cx="2205841" cy="2038687"/>
          </a:xfrm>
          <a:prstGeom prst="rect">
            <a:avLst/>
          </a:prstGeom>
          <a:ln w="19050">
            <a:noFill/>
          </a:ln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59B13A9-B142-908A-0B08-250618C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датасета</a:t>
            </a:r>
            <a:r>
              <a:rPr lang="ru-RU" dirty="0"/>
              <a:t> (1</a:t>
            </a:r>
            <a:r>
              <a:rPr lang="en-US" dirty="0"/>
              <a:t>/2</a:t>
            </a:r>
            <a:r>
              <a:rPr lang="ru-RU" dirty="0"/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6A0DA8-D66F-1563-FA6B-DB3144E8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0887-7186-4871-9945-4A77A805E6D3}" type="slidenum">
              <a:rPr lang="ru-RU" smtClean="0"/>
              <a:t>5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44AFC-1F18-A6E4-74A4-22FF1686D1B9}"/>
              </a:ext>
            </a:extLst>
          </p:cNvPr>
          <p:cNvSpPr txBox="1"/>
          <p:nvPr/>
        </p:nvSpPr>
        <p:spPr>
          <a:xfrm>
            <a:off x="9501250" y="1463912"/>
            <a:ext cx="1660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21600х10800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026E28-EB38-717B-84F7-820FECE3315F}"/>
              </a:ext>
            </a:extLst>
          </p:cNvPr>
          <p:cNvSpPr txBox="1"/>
          <p:nvPr/>
        </p:nvSpPr>
        <p:spPr>
          <a:xfrm>
            <a:off x="9925050" y="4932423"/>
            <a:ext cx="1108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64х64</a:t>
            </a:r>
          </a:p>
          <a:p>
            <a:r>
              <a:rPr lang="ru-RU" dirty="0"/>
              <a:t>128х128</a:t>
            </a:r>
          </a:p>
          <a:p>
            <a:r>
              <a:rPr lang="ru-RU" dirty="0"/>
              <a:t>256х256</a:t>
            </a:r>
          </a:p>
        </p:txBody>
      </p:sp>
    </p:spTree>
    <p:extLst>
      <p:ext uri="{BB962C8B-B14F-4D97-AF65-F5344CB8AC3E}">
        <p14:creationId xmlns:p14="http://schemas.microsoft.com/office/powerpoint/2010/main" val="135043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51A87-C8A6-6EEE-AE0F-853AC68B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датасета</a:t>
            </a:r>
            <a:r>
              <a:rPr lang="ru-RU" dirty="0"/>
              <a:t> (</a:t>
            </a:r>
            <a:r>
              <a:rPr lang="en-US" dirty="0"/>
              <a:t>2/2</a:t>
            </a:r>
            <a:r>
              <a:rPr lang="ru-RU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D4DCA1-2345-4DEA-C487-4952452D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40DD04-AE20-1210-9B64-28D06FF6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7" y="1371538"/>
            <a:ext cx="8536453" cy="4804452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2CBE53B-F12B-ECAD-5C38-B5896479BE92}"/>
              </a:ext>
            </a:extLst>
          </p:cNvPr>
          <p:cNvGrpSpPr/>
          <p:nvPr/>
        </p:nvGrpSpPr>
        <p:grpSpPr>
          <a:xfrm>
            <a:off x="685144" y="1371532"/>
            <a:ext cx="8536457" cy="4804465"/>
            <a:chOff x="1688751" y="1248588"/>
            <a:chExt cx="8536457" cy="4804465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F2B497D-9702-344E-A91E-5B38679CF871}"/>
                </a:ext>
              </a:extLst>
            </p:cNvPr>
            <p:cNvSpPr/>
            <p:nvPr/>
          </p:nvSpPr>
          <p:spPr>
            <a:xfrm>
              <a:off x="1688756" y="1248595"/>
              <a:ext cx="708080" cy="4804452"/>
            </a:xfrm>
            <a:prstGeom prst="rect">
              <a:avLst/>
            </a:prstGeom>
            <a:noFill/>
            <a:ln>
              <a:solidFill>
                <a:srgbClr val="92D05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F7D7CEB-900F-C5BB-FECC-C0150F32200C}"/>
                </a:ext>
              </a:extLst>
            </p:cNvPr>
            <p:cNvSpPr/>
            <p:nvPr/>
          </p:nvSpPr>
          <p:spPr>
            <a:xfrm>
              <a:off x="4591284" y="1248601"/>
              <a:ext cx="708080" cy="4804452"/>
            </a:xfrm>
            <a:prstGeom prst="rect">
              <a:avLst/>
            </a:prstGeom>
            <a:noFill/>
            <a:ln>
              <a:solidFill>
                <a:srgbClr val="92D05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9ACC2E0-5699-1865-1DA8-22A24A290390}"/>
                </a:ext>
              </a:extLst>
            </p:cNvPr>
            <p:cNvSpPr/>
            <p:nvPr/>
          </p:nvSpPr>
          <p:spPr>
            <a:xfrm>
              <a:off x="3101918" y="1248594"/>
              <a:ext cx="708080" cy="4804452"/>
            </a:xfrm>
            <a:prstGeom prst="rect">
              <a:avLst/>
            </a:prstGeom>
            <a:noFill/>
            <a:ln>
              <a:solidFill>
                <a:srgbClr val="92D05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44F74574-B321-F10E-03F4-A968B8C0728A}"/>
                </a:ext>
              </a:extLst>
            </p:cNvPr>
            <p:cNvSpPr/>
            <p:nvPr/>
          </p:nvSpPr>
          <p:spPr>
            <a:xfrm rot="16200000">
              <a:off x="5602942" y="-2665599"/>
              <a:ext cx="708080" cy="8536453"/>
            </a:xfrm>
            <a:prstGeom prst="rect">
              <a:avLst/>
            </a:prstGeom>
            <a:noFill/>
            <a:ln>
              <a:solidFill>
                <a:srgbClr val="92D05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1D9D1A2-75DF-56DC-CF57-86467BF52EB3}"/>
                </a:ext>
              </a:extLst>
            </p:cNvPr>
            <p:cNvSpPr/>
            <p:nvPr/>
          </p:nvSpPr>
          <p:spPr>
            <a:xfrm rot="16200000">
              <a:off x="5602938" y="-1256414"/>
              <a:ext cx="708080" cy="8536453"/>
            </a:xfrm>
            <a:prstGeom prst="rect">
              <a:avLst/>
            </a:prstGeom>
            <a:noFill/>
            <a:ln>
              <a:solidFill>
                <a:srgbClr val="92D05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B9FAD41-2139-CE24-07B5-A6C5846922D5}"/>
              </a:ext>
            </a:extLst>
          </p:cNvPr>
          <p:cNvGrpSpPr/>
          <p:nvPr/>
        </p:nvGrpSpPr>
        <p:grpSpPr>
          <a:xfrm>
            <a:off x="1059217" y="1691515"/>
            <a:ext cx="8127733" cy="4484476"/>
            <a:chOff x="2062824" y="1568571"/>
            <a:chExt cx="8127733" cy="4484476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38AFDF9-163E-002A-A383-03FFCDF0CCF6}"/>
                </a:ext>
              </a:extLst>
            </p:cNvPr>
            <p:cNvSpPr/>
            <p:nvPr/>
          </p:nvSpPr>
          <p:spPr>
            <a:xfrm>
              <a:off x="2062826" y="1574175"/>
              <a:ext cx="708080" cy="4478871"/>
            </a:xfrm>
            <a:prstGeom prst="rect">
              <a:avLst/>
            </a:prstGeom>
            <a:noFill/>
            <a:ln>
              <a:solidFill>
                <a:srgbClr val="FF000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78AC93D4-B66A-6ACD-04C6-C7EA016EE335}"/>
                </a:ext>
              </a:extLst>
            </p:cNvPr>
            <p:cNvSpPr/>
            <p:nvPr/>
          </p:nvSpPr>
          <p:spPr>
            <a:xfrm>
              <a:off x="3434426" y="1574179"/>
              <a:ext cx="708080" cy="4478868"/>
            </a:xfrm>
            <a:prstGeom prst="rect">
              <a:avLst/>
            </a:prstGeom>
            <a:noFill/>
            <a:ln>
              <a:solidFill>
                <a:srgbClr val="FF000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528C8621-EBD4-122D-6941-B366250CF315}"/>
                </a:ext>
              </a:extLst>
            </p:cNvPr>
            <p:cNvSpPr/>
            <p:nvPr/>
          </p:nvSpPr>
          <p:spPr>
            <a:xfrm rot="16200000">
              <a:off x="5772651" y="-2141256"/>
              <a:ext cx="708080" cy="8127733"/>
            </a:xfrm>
            <a:prstGeom prst="rect">
              <a:avLst/>
            </a:prstGeom>
            <a:noFill/>
            <a:ln>
              <a:solidFill>
                <a:srgbClr val="FF000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26C3B686-1581-2FA3-1CB5-ABF62B2585D4}"/>
                </a:ext>
              </a:extLst>
            </p:cNvPr>
            <p:cNvSpPr/>
            <p:nvPr/>
          </p:nvSpPr>
          <p:spPr>
            <a:xfrm rot="16200000">
              <a:off x="5773028" y="-685715"/>
              <a:ext cx="708080" cy="8126979"/>
            </a:xfrm>
            <a:prstGeom prst="rect">
              <a:avLst/>
            </a:prstGeom>
            <a:noFill/>
            <a:ln>
              <a:solidFill>
                <a:srgbClr val="FF0000">
                  <a:alpha val="99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786048-9D0A-7880-DEDD-17D50612D117}"/>
              </a:ext>
            </a:extLst>
          </p:cNvPr>
          <p:cNvSpPr txBox="1"/>
          <p:nvPr/>
        </p:nvSpPr>
        <p:spPr>
          <a:xfrm>
            <a:off x="9457772" y="1626062"/>
            <a:ext cx="2192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Средняя интенсивность пикселей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Обрезание на полюсах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/>
              <a:t>Преобразование в метрическую систему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HOG</a:t>
            </a:r>
            <a:endParaRPr lang="ru-RU" dirty="0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835C280-D0F8-BFD5-ABA0-72118D9387AA}"/>
              </a:ext>
            </a:extLst>
          </p:cNvPr>
          <p:cNvGrpSpPr/>
          <p:nvPr/>
        </p:nvGrpSpPr>
        <p:grpSpPr>
          <a:xfrm>
            <a:off x="9636327" y="4336616"/>
            <a:ext cx="1834988" cy="1834988"/>
            <a:chOff x="9692783" y="4093177"/>
            <a:chExt cx="1834988" cy="1834988"/>
          </a:xfrm>
        </p:grpSpPr>
        <p:pic>
          <p:nvPicPr>
            <p:cNvPr id="4098" name="Picture 2" descr="Наклейка Сетка PNG - AVATAN PLUS">
              <a:extLst>
                <a:ext uri="{FF2B5EF4-FFF2-40B4-BE49-F238E27FC236}">
                  <a16:creationId xmlns:a16="http://schemas.microsoft.com/office/drawing/2014/main" id="{9D2EBCE4-B3D2-F3E1-3927-6F2374000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2783" y="4093177"/>
              <a:ext cx="1834988" cy="1834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39F47457-CCC1-4AFC-6613-F2F7D3A710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7724" y="4441371"/>
              <a:ext cx="582553" cy="569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44E6AB7B-F57F-4BD9-D7D7-2466EEEEA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0277" y="4441371"/>
              <a:ext cx="0" cy="569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2ACBABB1-294A-E8B1-B47B-F1164C74A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0277" y="4441371"/>
              <a:ext cx="639148" cy="569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2529DABE-7E99-7A45-A7E0-1640C1264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0276" y="4994622"/>
              <a:ext cx="639149" cy="1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A123B788-B3B2-EB02-A2AB-9F71C1DAF2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10276" y="5002646"/>
              <a:ext cx="0" cy="606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055796A6-AF64-938A-2491-745FA4A6EF73}"/>
                </a:ext>
              </a:extLst>
            </p:cNvPr>
            <p:cNvCxnSpPr>
              <a:cxnSpLocks/>
            </p:cNvCxnSpPr>
            <p:nvPr/>
          </p:nvCxnSpPr>
          <p:spPr>
            <a:xfrm>
              <a:off x="10627079" y="5018355"/>
              <a:ext cx="585678" cy="598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C0CA4BA3-C0FE-0881-6A14-3EF949755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1153" y="5020046"/>
              <a:ext cx="643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2332B66E-40D2-C9E9-9312-20002FA0B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7723" y="5026720"/>
              <a:ext cx="578056" cy="537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07208A-D6FF-4B18-6311-9E81830F0314}"/>
              </a:ext>
            </a:extLst>
          </p:cNvPr>
          <p:cNvSpPr txBox="1"/>
          <p:nvPr/>
        </p:nvSpPr>
        <p:spPr>
          <a:xfrm>
            <a:off x="9552612" y="1199865"/>
            <a:ext cx="221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«С перекрытием»</a:t>
            </a:r>
          </a:p>
        </p:txBody>
      </p:sp>
    </p:spTree>
    <p:extLst>
      <p:ext uri="{BB962C8B-B14F-4D97-AF65-F5344CB8AC3E}">
        <p14:creationId xmlns:p14="http://schemas.microsoft.com/office/powerpoint/2010/main" val="7800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58D44-B957-660C-2E5A-8BB55137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E5DED3-BF95-10DF-B22E-152D1948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A3043C-1E31-C571-AFE0-D02BB96A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62" y="2128837"/>
            <a:ext cx="6848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4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4DCC5-A893-4A93-17DB-632E0875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F532DE-A1E9-1DE7-5E07-23701E08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82F34B-772D-13C2-F759-42738A5C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4" y="1753880"/>
            <a:ext cx="5645508" cy="33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3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9312F5-6989-4956-1B26-A40E534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SGAN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5FDE96-FFDF-BD2C-A94F-D89710AB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110E-BB45-4FD0-9788-85EB3051DC79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B149A1-ECC8-C403-66B9-6E0DAA4D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063" y="1972458"/>
            <a:ext cx="7499873" cy="31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25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ема1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Стандартная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6D575842-F1B2-4D8B-BB93-086C702B8281}" vid="{51240BCB-D5F1-4271-A2A9-869A8BC0D8F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2504</TotalTime>
  <Words>782</Words>
  <Application>Microsoft Office PowerPoint</Application>
  <PresentationFormat>Широкоэкранный</PresentationFormat>
  <Paragraphs>129</Paragraphs>
  <Slides>25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Bookman Old Style</vt:lpstr>
      <vt:lpstr>Calibri</vt:lpstr>
      <vt:lpstr>Cambria</vt:lpstr>
      <vt:lpstr>Cambria Math</vt:lpstr>
      <vt:lpstr>Georgia</vt:lpstr>
      <vt:lpstr>Gill Sans MT</vt:lpstr>
      <vt:lpstr>Wingdings</vt:lpstr>
      <vt:lpstr>Wingdings 3</vt:lpstr>
      <vt:lpstr>Тема1</vt:lpstr>
      <vt:lpstr>Исполнитель:  Игнатьев Д.Д. Руководитель:  Беляев С.Ю. Консультант:   Савчук Д.А.</vt:lpstr>
      <vt:lpstr>Актуальность</vt:lpstr>
      <vt:lpstr>Постановка задачи</vt:lpstr>
      <vt:lpstr>Обзор существующих решений</vt:lpstr>
      <vt:lpstr>Создание датасета (1/2)</vt:lpstr>
      <vt:lpstr>Создание датасета (2/2)</vt:lpstr>
      <vt:lpstr>GAN</vt:lpstr>
      <vt:lpstr>U-net</vt:lpstr>
      <vt:lpstr>SGAN</vt:lpstr>
      <vt:lpstr>Процесс обучения нейронной сети</vt:lpstr>
      <vt:lpstr>Результат работы SGAN</vt:lpstr>
      <vt:lpstr>Результат работы U-net</vt:lpstr>
      <vt:lpstr>Сравнение реализаций</vt:lpstr>
      <vt:lpstr>Последующая работа</vt:lpstr>
      <vt:lpstr>Спасибо за внимание!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работает сверточная нейронная сеть?(2/10)</vt:lpstr>
      <vt:lpstr>Как работает сверточная нейронная сеть?(3/10)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Построение ландшафтных карт </dc:title>
  <dc:creator>Даниил Игнатьев</dc:creator>
  <cp:lastModifiedBy>Даниил Игнатьев</cp:lastModifiedBy>
  <cp:revision>8</cp:revision>
  <dcterms:created xsi:type="dcterms:W3CDTF">2022-06-13T16:43:41Z</dcterms:created>
  <dcterms:modified xsi:type="dcterms:W3CDTF">2022-06-16T05:35:10Z</dcterms:modified>
</cp:coreProperties>
</file>